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7"/>
  </p:notesMasterIdLst>
  <p:sldIdLst>
    <p:sldId id="306" r:id="rId2"/>
    <p:sldId id="309" r:id="rId3"/>
    <p:sldId id="256" r:id="rId4"/>
    <p:sldId id="298" r:id="rId5"/>
    <p:sldId id="353" r:id="rId6"/>
    <p:sldId id="334" r:id="rId7"/>
    <p:sldId id="300" r:id="rId8"/>
    <p:sldId id="283" r:id="rId9"/>
    <p:sldId id="339" r:id="rId10"/>
    <p:sldId id="335" r:id="rId11"/>
    <p:sldId id="360" r:id="rId12"/>
    <p:sldId id="359" r:id="rId13"/>
    <p:sldId id="307" r:id="rId14"/>
    <p:sldId id="355" r:id="rId15"/>
    <p:sldId id="288" r:id="rId16"/>
    <p:sldId id="329" r:id="rId17"/>
    <p:sldId id="268" r:id="rId18"/>
    <p:sldId id="338" r:id="rId19"/>
    <p:sldId id="269" r:id="rId20"/>
    <p:sldId id="354" r:id="rId21"/>
    <p:sldId id="301" r:id="rId22"/>
    <p:sldId id="317" r:id="rId23"/>
    <p:sldId id="279" r:id="rId24"/>
    <p:sldId id="333" r:id="rId25"/>
    <p:sldId id="357" r:id="rId26"/>
    <p:sldId id="258" r:id="rId27"/>
    <p:sldId id="362" r:id="rId28"/>
    <p:sldId id="346" r:id="rId29"/>
    <p:sldId id="289" r:id="rId30"/>
    <p:sldId id="290" r:id="rId31"/>
    <p:sldId id="292" r:id="rId32"/>
    <p:sldId id="331" r:id="rId33"/>
    <p:sldId id="327" r:id="rId34"/>
    <p:sldId id="367" r:id="rId35"/>
    <p:sldId id="285" r:id="rId36"/>
    <p:sldId id="299" r:id="rId37"/>
    <p:sldId id="356" r:id="rId38"/>
    <p:sldId id="262" r:id="rId39"/>
    <p:sldId id="284" r:id="rId40"/>
    <p:sldId id="318" r:id="rId41"/>
    <p:sldId id="365" r:id="rId42"/>
    <p:sldId id="296" r:id="rId43"/>
    <p:sldId id="259" r:id="rId44"/>
    <p:sldId id="336" r:id="rId45"/>
    <p:sldId id="274" r:id="rId46"/>
    <p:sldId id="349" r:id="rId47"/>
    <p:sldId id="275" r:id="rId48"/>
    <p:sldId id="278" r:id="rId49"/>
    <p:sldId id="337" r:id="rId50"/>
    <p:sldId id="266" r:id="rId51"/>
    <p:sldId id="264" r:id="rId52"/>
    <p:sldId id="328" r:id="rId53"/>
    <p:sldId id="293" r:id="rId54"/>
    <p:sldId id="261" r:id="rId55"/>
    <p:sldId id="263" r:id="rId56"/>
    <p:sldId id="304" r:id="rId57"/>
    <p:sldId id="316" r:id="rId58"/>
    <p:sldId id="315" r:id="rId59"/>
    <p:sldId id="311" r:id="rId60"/>
    <p:sldId id="280" r:id="rId61"/>
    <p:sldId id="308" r:id="rId62"/>
    <p:sldId id="281" r:id="rId63"/>
    <p:sldId id="282" r:id="rId64"/>
    <p:sldId id="366" r:id="rId65"/>
    <p:sldId id="321" r:id="rId66"/>
    <p:sldId id="358" r:id="rId67"/>
    <p:sldId id="297" r:id="rId68"/>
    <p:sldId id="319" r:id="rId69"/>
    <p:sldId id="305" r:id="rId70"/>
    <p:sldId id="265" r:id="rId71"/>
    <p:sldId id="363" r:id="rId72"/>
    <p:sldId id="341" r:id="rId73"/>
    <p:sldId id="312" r:id="rId74"/>
    <p:sldId id="313" r:id="rId75"/>
    <p:sldId id="361" r:id="rId76"/>
    <p:sldId id="295" r:id="rId77"/>
    <p:sldId id="325" r:id="rId78"/>
    <p:sldId id="324" r:id="rId79"/>
    <p:sldId id="326" r:id="rId80"/>
    <p:sldId id="310" r:id="rId81"/>
    <p:sldId id="323" r:id="rId82"/>
    <p:sldId id="368" r:id="rId83"/>
    <p:sldId id="348" r:id="rId84"/>
    <p:sldId id="351" r:id="rId85"/>
    <p:sldId id="352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5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41" autoAdjust="0"/>
    <p:restoredTop sz="91213" autoAdjust="0"/>
  </p:normalViewPr>
  <p:slideViewPr>
    <p:cSldViewPr snapToGrid="0" snapToObjects="1">
      <p:cViewPr varScale="1">
        <p:scale>
          <a:sx n="110" d="100"/>
          <a:sy n="110" d="100"/>
        </p:scale>
        <p:origin x="-1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12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viewProps" Target="viewProps.xml"/><Relationship Id="rId91" Type="http://schemas.openxmlformats.org/officeDocument/2006/relationships/theme" Target="theme/theme1.xml"/><Relationship Id="rId9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8" Type="http://schemas.openxmlformats.org/officeDocument/2006/relationships/printerSettings" Target="printerSettings/printerSettings1.bin"/><Relationship Id="rId8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32C977-FDBA-8847-991D-0C1624318E4A}" type="datetimeFigureOut">
              <a:rPr lang="en-US" smtClean="0"/>
              <a:t>3/10/11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B275A-D1B1-E841-8E75-FBBE08F73F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761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B275A-D1B1-E841-8E75-FBBE08F73F4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08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B275A-D1B1-E841-8E75-FBBE08F73F4A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1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B275A-D1B1-E841-8E75-FBBE08F73F4A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828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B275A-D1B1-E841-8E75-FBBE08F73F4A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707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24EF-AC16-F24F-946C-4D2E2353EA37}" type="datetimeFigureOut">
              <a:rPr lang="en-US" smtClean="0"/>
              <a:t>3/10/11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51B3-C47B-C040-B166-FF74239032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466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24EF-AC16-F24F-946C-4D2E2353EA37}" type="datetimeFigureOut">
              <a:rPr lang="en-US" smtClean="0"/>
              <a:t>3/10/11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51B3-C47B-C040-B166-FF74239032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557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24EF-AC16-F24F-946C-4D2E2353EA37}" type="datetimeFigureOut">
              <a:rPr lang="en-US" smtClean="0"/>
              <a:t>3/10/11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51B3-C47B-C040-B166-FF74239032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14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24EF-AC16-F24F-946C-4D2E2353EA37}" type="datetimeFigureOut">
              <a:rPr lang="en-US" smtClean="0"/>
              <a:t>3/10/11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51B3-C47B-C040-B166-FF74239032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018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24EF-AC16-F24F-946C-4D2E2353EA37}" type="datetimeFigureOut">
              <a:rPr lang="en-US" smtClean="0"/>
              <a:t>3/10/11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51B3-C47B-C040-B166-FF74239032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273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24EF-AC16-F24F-946C-4D2E2353EA37}" type="datetimeFigureOut">
              <a:rPr lang="en-US" smtClean="0"/>
              <a:t>3/10/11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51B3-C47B-C040-B166-FF74239032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777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24EF-AC16-F24F-946C-4D2E2353EA37}" type="datetimeFigureOut">
              <a:rPr lang="en-US" smtClean="0"/>
              <a:t>3/10/11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51B3-C47B-C040-B166-FF74239032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226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24EF-AC16-F24F-946C-4D2E2353EA37}" type="datetimeFigureOut">
              <a:rPr lang="en-US" smtClean="0"/>
              <a:t>3/10/11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51B3-C47B-C040-B166-FF74239032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774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24EF-AC16-F24F-946C-4D2E2353EA37}" type="datetimeFigureOut">
              <a:rPr lang="en-US" smtClean="0"/>
              <a:t>3/10/11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51B3-C47B-C040-B166-FF74239032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47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24EF-AC16-F24F-946C-4D2E2353EA37}" type="datetimeFigureOut">
              <a:rPr lang="en-US" smtClean="0"/>
              <a:t>3/10/11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51B3-C47B-C040-B166-FF74239032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710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24EF-AC16-F24F-946C-4D2E2353EA37}" type="datetimeFigureOut">
              <a:rPr lang="en-US" smtClean="0"/>
              <a:t>3/10/11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51B3-C47B-C040-B166-FF74239032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925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924EF-AC16-F24F-946C-4D2E2353EA37}" type="datetimeFigureOut">
              <a:rPr lang="en-US" smtClean="0"/>
              <a:t>3/10/11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951B3-C47B-C040-B166-FF74239032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20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png"/><Relationship Id="rId6" Type="http://schemas.microsoft.com/office/2007/relationships/hdphoto" Target="../media/hdphoto4.wdp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microsoft.com/office/2007/relationships/hdphoto" Target="../media/hdphoto8.wdp"/><Relationship Id="rId5" Type="http://schemas.openxmlformats.org/officeDocument/2006/relationships/image" Target="../media/image55.png"/><Relationship Id="rId6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Relationship Id="rId3" Type="http://schemas.openxmlformats.org/officeDocument/2006/relationships/image" Target="../media/image5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5" Type="http://schemas.microsoft.com/office/2007/relationships/hdphoto" Target="../media/hdphoto10.wdp"/><Relationship Id="rId6" Type="http://schemas.openxmlformats.org/officeDocument/2006/relationships/image" Target="../media/image65.png"/><Relationship Id="rId7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4" Type="http://schemas.openxmlformats.org/officeDocument/2006/relationships/image" Target="../media/image68.png"/><Relationship Id="rId5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4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4" Type="http://schemas.openxmlformats.org/officeDocument/2006/relationships/image" Target="../media/image73.jpg"/><Relationship Id="rId5" Type="http://schemas.openxmlformats.org/officeDocument/2006/relationships/image" Target="../media/image74.jpg"/><Relationship Id="rId6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G"/><Relationship Id="rId3" Type="http://schemas.openxmlformats.org/officeDocument/2006/relationships/image" Target="../media/image88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microsoft.com/office/2007/relationships/hdphoto" Target="../media/hdphoto13.wdp"/><Relationship Id="rId5" Type="http://schemas.openxmlformats.org/officeDocument/2006/relationships/image" Target="../media/image91.jpeg"/><Relationship Id="rId6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microsoft.com/office/2007/relationships/hdphoto" Target="../media/hdphoto1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Relationship Id="rId3" Type="http://schemas.microsoft.com/office/2007/relationships/hdphoto" Target="../media/hdphoto17.wdp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2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G"/><Relationship Id="rId3" Type="http://schemas.openxmlformats.org/officeDocument/2006/relationships/image" Target="../media/image104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Relationship Id="rId3" Type="http://schemas.microsoft.com/office/2007/relationships/hdphoto" Target="../media/hdphoto18.wdp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Relationship Id="rId3" Type="http://schemas.microsoft.com/office/2007/relationships/hdphoto" Target="../media/hdphoto19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Relationship Id="rId3" Type="http://schemas.microsoft.com/office/2007/relationships/hdphoto" Target="../media/hdphoto20.wdp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Relationship Id="rId3" Type="http://schemas.microsoft.com/office/2007/relationships/hdphoto" Target="../media/hdphoto21.wdp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G"/><Relationship Id="rId3" Type="http://schemas.openxmlformats.org/officeDocument/2006/relationships/image" Target="../media/image114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4" Type="http://schemas.openxmlformats.org/officeDocument/2006/relationships/image" Target="../media/image117.JPG"/><Relationship Id="rId5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eg"/><Relationship Id="rId3" Type="http://schemas.microsoft.com/office/2007/relationships/hdphoto" Target="../media/hdphoto22.wdp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G"/><Relationship Id="rId3" Type="http://schemas.openxmlformats.org/officeDocument/2006/relationships/image" Target="../media/image123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lslinger@fspa.org" TargetMode="Externa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252" y="2463330"/>
            <a:ext cx="5118158" cy="1631216"/>
          </a:xfrm>
          <a:prstGeom prst="rect">
            <a:avLst/>
          </a:prstGeom>
          <a:noFill/>
          <a:ln w="571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Minimizing the Work</a:t>
            </a:r>
          </a:p>
          <a:p>
            <a:endParaRPr lang="en-US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Maximizing the Results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171" y="244580"/>
            <a:ext cx="8554948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000" b="1" cap="all" dirty="0" smtClean="0">
                <a:ln/>
                <a:solidFill>
                  <a:srgbClr val="008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halkboard"/>
                <a:cs typeface="Chalkboard"/>
              </a:rPr>
              <a:t>FSPA</a:t>
            </a:r>
          </a:p>
          <a:p>
            <a:pPr algn="ctr"/>
            <a:r>
              <a:rPr lang="en-US" sz="4000" b="1" cap="all" dirty="0" smtClean="0">
                <a:ln/>
                <a:solidFill>
                  <a:srgbClr val="008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halkboard"/>
                <a:cs typeface="Chalkboard"/>
              </a:rPr>
              <a:t>Organic Gardening Practices</a:t>
            </a:r>
            <a:endParaRPr lang="en-US" sz="4000" b="1" cap="all" dirty="0">
              <a:ln/>
              <a:solidFill>
                <a:srgbClr val="008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halkboard"/>
              <a:cs typeface="Chalkboar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45123" y="5292963"/>
            <a:ext cx="50579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5 Ton from an Acre</a:t>
            </a:r>
          </a:p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				2010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3470585" y="1903800"/>
            <a:ext cx="1375046" cy="770671"/>
            <a:chOff x="3470585" y="1903800"/>
            <a:chExt cx="1375046" cy="770671"/>
          </a:xfrm>
        </p:grpSpPr>
        <p:sp>
          <p:nvSpPr>
            <p:cNvPr id="7" name="TextBox 6"/>
            <p:cNvSpPr txBox="1"/>
            <p:nvPr/>
          </p:nvSpPr>
          <p:spPr>
            <a:xfrm>
              <a:off x="3470585" y="1903800"/>
              <a:ext cx="13750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Mulching </a:t>
              </a:r>
              <a:endParaRPr lang="en-US" sz="2400" b="1" dirty="0"/>
            </a:p>
          </p:txBody>
        </p:sp>
        <p:cxnSp>
          <p:nvCxnSpPr>
            <p:cNvPr id="20" name="Straight Arrow Connector 19"/>
            <p:cNvCxnSpPr>
              <a:endCxn id="7" idx="2"/>
            </p:cNvCxnSpPr>
            <p:nvPr/>
          </p:nvCxnSpPr>
          <p:spPr>
            <a:xfrm flipV="1">
              <a:off x="3914028" y="2365465"/>
              <a:ext cx="244080" cy="30900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4638638" y="2012694"/>
            <a:ext cx="2098587" cy="770671"/>
            <a:chOff x="4638638" y="2012694"/>
            <a:chExt cx="2098587" cy="770671"/>
          </a:xfrm>
        </p:grpSpPr>
        <p:sp>
          <p:nvSpPr>
            <p:cNvPr id="12" name="TextBox 11"/>
            <p:cNvSpPr txBox="1"/>
            <p:nvPr/>
          </p:nvSpPr>
          <p:spPr>
            <a:xfrm>
              <a:off x="5023895" y="2012694"/>
              <a:ext cx="17133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Raised Beds</a:t>
              </a:r>
              <a:endParaRPr lang="en-US" sz="2400" b="1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4638638" y="2474359"/>
              <a:ext cx="385257" cy="30900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4810011" y="2545781"/>
            <a:ext cx="4055331" cy="461665"/>
            <a:chOff x="4810011" y="2545781"/>
            <a:chExt cx="4055331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5518152" y="2545781"/>
              <a:ext cx="33471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Compost &amp; Compost Tea</a:t>
              </a:r>
              <a:endParaRPr lang="en-US" sz="2400" b="1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4810011" y="2783365"/>
              <a:ext cx="708141" cy="2001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4845631" y="3007446"/>
            <a:ext cx="3470925" cy="461665"/>
            <a:chOff x="4845631" y="3007446"/>
            <a:chExt cx="3470925" cy="461665"/>
          </a:xfrm>
        </p:grpSpPr>
        <p:sp>
          <p:nvSpPr>
            <p:cNvPr id="9" name="TextBox 8"/>
            <p:cNvSpPr txBox="1"/>
            <p:nvPr/>
          </p:nvSpPr>
          <p:spPr>
            <a:xfrm>
              <a:off x="5547348" y="3007446"/>
              <a:ext cx="27692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Companion Planting</a:t>
              </a:r>
              <a:endParaRPr lang="en-US" sz="2400" b="1" dirty="0"/>
            </a:p>
          </p:txBody>
        </p:sp>
        <p:cxnSp>
          <p:nvCxnSpPr>
            <p:cNvPr id="25" name="Straight Arrow Connector 24"/>
            <p:cNvCxnSpPr>
              <a:endCxn id="9" idx="1"/>
            </p:cNvCxnSpPr>
            <p:nvPr/>
          </p:nvCxnSpPr>
          <p:spPr>
            <a:xfrm>
              <a:off x="4845631" y="3238279"/>
              <a:ext cx="70171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5190410" y="3503821"/>
            <a:ext cx="2242228" cy="461665"/>
            <a:chOff x="5190410" y="3503821"/>
            <a:chExt cx="2242228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5678732" y="3503821"/>
              <a:ext cx="1753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Black Plastic</a:t>
              </a:r>
              <a:endParaRPr lang="en-US" sz="2400" b="1" dirty="0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5190410" y="3695915"/>
              <a:ext cx="48832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4810011" y="3985597"/>
            <a:ext cx="2389032" cy="461665"/>
            <a:chOff x="4810011" y="3985597"/>
            <a:chExt cx="2389032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5190410" y="3985597"/>
              <a:ext cx="20086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Using Trellises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4810011" y="3985597"/>
              <a:ext cx="338103" cy="2279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3914028" y="4094546"/>
            <a:ext cx="3034455" cy="949795"/>
            <a:chOff x="3914028" y="4094546"/>
            <a:chExt cx="3034455" cy="949795"/>
          </a:xfrm>
        </p:grpSpPr>
        <p:sp>
          <p:nvSpPr>
            <p:cNvPr id="13" name="TextBox 12"/>
            <p:cNvSpPr txBox="1"/>
            <p:nvPr/>
          </p:nvSpPr>
          <p:spPr>
            <a:xfrm>
              <a:off x="3914028" y="4582676"/>
              <a:ext cx="30344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Mychorizal Innoculant</a:t>
              </a:r>
              <a:endParaRPr lang="en-US" sz="2400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3914028" y="4094546"/>
              <a:ext cx="480530" cy="3986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729277" y="225374"/>
            <a:ext cx="7428471" cy="542426"/>
            <a:chOff x="729277" y="225374"/>
            <a:chExt cx="7428471" cy="542426"/>
          </a:xfrm>
        </p:grpSpPr>
        <p:sp>
          <p:nvSpPr>
            <p:cNvPr id="17" name="TextBox 16"/>
            <p:cNvSpPr txBox="1"/>
            <p:nvPr/>
          </p:nvSpPr>
          <p:spPr>
            <a:xfrm>
              <a:off x="6337268" y="225374"/>
              <a:ext cx="18204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accent6">
                      <a:lumMod val="50000"/>
                    </a:schemeClr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</a:rPr>
                <a:t>Volunteers</a:t>
              </a:r>
              <a:endParaRPr lang="en-US" sz="2800" b="1" dirty="0"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29277" y="244580"/>
              <a:ext cx="25780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accent6">
                      <a:lumMod val="50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</a:effectLst>
                </a:rPr>
                <a:t>Summer Interns</a:t>
              </a:r>
              <a:endParaRPr lang="en-US" sz="2800" b="1" dirty="0"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48170" y="4923631"/>
            <a:ext cx="2888832" cy="1897024"/>
            <a:chOff x="248170" y="4923631"/>
            <a:chExt cx="2888832" cy="1897024"/>
          </a:xfrm>
        </p:grpSpPr>
        <p:sp>
          <p:nvSpPr>
            <p:cNvPr id="6" name="TextBox 5"/>
            <p:cNvSpPr txBox="1"/>
            <p:nvPr/>
          </p:nvSpPr>
          <p:spPr>
            <a:xfrm>
              <a:off x="248170" y="5343327"/>
              <a:ext cx="288883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Sr. Lucy Slinger, FSPA, Ph. D</a:t>
              </a:r>
              <a:r>
                <a:rPr lang="en-US" dirty="0" smtClean="0"/>
                <a:t>.</a:t>
              </a:r>
            </a:p>
            <a:p>
              <a:r>
                <a:rPr lang="en-US" dirty="0" smtClean="0"/>
                <a:t>Ecological Advocate</a:t>
              </a:r>
            </a:p>
            <a:p>
              <a:r>
                <a:rPr lang="en-US" dirty="0" smtClean="0"/>
                <a:t>912 Market Street</a:t>
              </a:r>
            </a:p>
            <a:p>
              <a:r>
                <a:rPr lang="en-US" dirty="0" smtClean="0"/>
                <a:t>La Crosse, WI 54601</a:t>
              </a:r>
            </a:p>
            <a:p>
              <a:r>
                <a:rPr lang="en-US" dirty="0" smtClean="0"/>
                <a:t>www.fspa.org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5042" y="4923631"/>
              <a:ext cx="1045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50000"/>
                    </a:schemeClr>
                  </a:solidFill>
                </a:rPr>
                <a:t>Manager</a:t>
              </a:r>
              <a:endParaRPr lang="en-US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1308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0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64000" y="134034"/>
            <a:ext cx="4558760" cy="26468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Cardboard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From appliance stores</a:t>
            </a:r>
          </a:p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Remove all tape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Secure flat surface for cutting</a:t>
            </a:r>
          </a:p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Use box cutter – new blades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4374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0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1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0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18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F012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1" t="-2341" r="20973" b="2341"/>
          <a:stretch/>
        </p:blipFill>
        <p:spPr>
          <a:xfrm>
            <a:off x="0" y="-145992"/>
            <a:ext cx="4788237" cy="7003992"/>
          </a:xfrm>
          <a:prstGeom prst="rect">
            <a:avLst/>
          </a:prstGeom>
        </p:spPr>
      </p:pic>
      <p:pic>
        <p:nvPicPr>
          <p:cNvPr id="8" name="Picture 7" descr="DSCF009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7" r="10437"/>
          <a:stretch/>
        </p:blipFill>
        <p:spPr>
          <a:xfrm>
            <a:off x="4905023" y="0"/>
            <a:ext cx="4759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57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25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" r="9415"/>
          <a:stretch/>
        </p:blipFill>
        <p:spPr>
          <a:xfrm>
            <a:off x="4783019" y="0"/>
            <a:ext cx="4360981" cy="6858000"/>
          </a:xfrm>
          <a:prstGeom prst="rect">
            <a:avLst/>
          </a:prstGeom>
        </p:spPr>
      </p:pic>
      <p:pic>
        <p:nvPicPr>
          <p:cNvPr id="5" name="Picture 4" descr="IMG_03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10" y="-25218"/>
            <a:ext cx="51435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49699" y="264461"/>
            <a:ext cx="4954689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Fall </a:t>
            </a:r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Planted Lettuce</a:t>
            </a:r>
          </a:p>
          <a:p>
            <a:pPr algn="ctr"/>
            <a:r>
              <a:rPr lang="en-US" sz="2600" dirty="0" smtClean="0">
                <a:ln w="317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Hooped &amp; mulched</a:t>
            </a:r>
          </a:p>
          <a:p>
            <a:pPr algn="ctr"/>
            <a:r>
              <a:rPr lang="en-US" sz="2600" cap="none" spc="0" dirty="0" smtClean="0">
                <a:ln w="317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Uncovered as soon as snow is gone</a:t>
            </a:r>
          </a:p>
          <a:p>
            <a:pPr algn="ctr"/>
            <a:endParaRPr lang="en-US" sz="2600" dirty="0">
              <a:ln w="317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2600" cap="none" spc="0" dirty="0" smtClean="0">
                <a:ln w="317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Covered with plastic</a:t>
            </a:r>
          </a:p>
          <a:p>
            <a:pPr algn="ctr"/>
            <a:r>
              <a:rPr lang="en-US" sz="2600" dirty="0" smtClean="0">
                <a:ln w="317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Harvesting by early June</a:t>
            </a:r>
            <a:endParaRPr lang="en-US" sz="2600" cap="none" spc="0" dirty="0" smtClean="0">
              <a:ln w="317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sz="2400" cap="none" spc="0" dirty="0">
              <a:ln w="12700">
                <a:solidFill>
                  <a:schemeClr val="bg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854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3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6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1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08319" y="137801"/>
            <a:ext cx="5526836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Permaculture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before raised beds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5634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1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57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F000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3" r="17812"/>
          <a:stretch/>
        </p:blipFill>
        <p:spPr>
          <a:xfrm>
            <a:off x="4603531" y="0"/>
            <a:ext cx="4540469" cy="6858000"/>
          </a:xfrm>
          <a:prstGeom prst="rect">
            <a:avLst/>
          </a:prstGeom>
        </p:spPr>
      </p:pic>
      <p:pic>
        <p:nvPicPr>
          <p:cNvPr id="6" name="Picture 5" descr="DSC0418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99"/>
          <a:stretch/>
        </p:blipFill>
        <p:spPr>
          <a:xfrm>
            <a:off x="-1" y="0"/>
            <a:ext cx="4603531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6076" y="299164"/>
            <a:ext cx="811701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Perennials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&amp; never weeding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By thick straw/hay mulch</a:t>
            </a:r>
          </a:p>
        </p:txBody>
      </p:sp>
    </p:spTree>
    <p:extLst>
      <p:ext uri="{BB962C8B-B14F-4D97-AF65-F5344CB8AC3E}">
        <p14:creationId xmlns:p14="http://schemas.microsoft.com/office/powerpoint/2010/main" val="2384410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F0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803" y="4287300"/>
            <a:ext cx="8590412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Potatoes                                                        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Tomatoes  </a:t>
            </a:r>
            <a:endParaRPr lang="en-US" sz="32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Permaculture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North Garden soil building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22398" y="166600"/>
            <a:ext cx="37966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 X Weeding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9898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3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1361" y="166731"/>
            <a:ext cx="874388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38100" cmpd="sng">
                  <a:solidFill>
                    <a:srgbClr val="FFFFFF"/>
                  </a:solidFill>
                  <a:prstDash val="solid"/>
                </a:ln>
                <a:solidFill>
                  <a:srgbClr val="98480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Ecospirituality </a:t>
            </a:r>
          </a:p>
          <a:p>
            <a:pPr algn="ctr"/>
            <a:r>
              <a:rPr lang="en-US" sz="6600" b="1" cap="none" spc="0" dirty="0" smtClean="0">
                <a:ln w="38100" cmpd="sng">
                  <a:solidFill>
                    <a:srgbClr val="FFFFFF"/>
                  </a:solidFill>
                  <a:prstDash val="solid"/>
                </a:ln>
                <a:solidFill>
                  <a:srgbClr val="98480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Committee Input</a:t>
            </a:r>
            <a:endParaRPr lang="en-US" sz="6600" b="1" cap="none" spc="0" dirty="0">
              <a:ln w="38100" cmpd="sng">
                <a:solidFill>
                  <a:srgbClr val="FFFFFF"/>
                </a:solidFill>
                <a:prstDash val="solid"/>
              </a:ln>
              <a:solidFill>
                <a:srgbClr val="984807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120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290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3000"/>
                    </a14:imgEffect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514" y="4994797"/>
            <a:ext cx="90329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Strawberries thickly blanketed for Winter</a:t>
            </a:r>
          </a:p>
        </p:txBody>
      </p:sp>
    </p:spTree>
    <p:extLst>
      <p:ext uri="{BB962C8B-B14F-4D97-AF65-F5344CB8AC3E}">
        <p14:creationId xmlns:p14="http://schemas.microsoft.com/office/powerpoint/2010/main" val="2634645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41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85158" y="3244334"/>
            <a:ext cx="71736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Bare soil areas lightly covered</a:t>
            </a:r>
          </a:p>
        </p:txBody>
      </p:sp>
    </p:spTree>
    <p:extLst>
      <p:ext uri="{BB962C8B-B14F-4D97-AF65-F5344CB8AC3E}">
        <p14:creationId xmlns:p14="http://schemas.microsoft.com/office/powerpoint/2010/main" val="3082449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2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 descr="DSCF025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882091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Variety </a:t>
            </a:r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Selection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 </a:t>
            </a:r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Seeding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6527" y="809776"/>
            <a:ext cx="882344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Heirloom &amp; Traditional varieties – test trials</a:t>
            </a:r>
          </a:p>
          <a:p>
            <a:pPr algn="ctr"/>
            <a:r>
              <a:rPr lang="en-US" sz="28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Own transplants – save own seeds</a:t>
            </a:r>
            <a:endParaRPr lang="en-US" sz="2800" b="1" cap="none" spc="0" dirty="0">
              <a:ln w="19050" cmpd="sng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46709" y="1763883"/>
            <a:ext cx="7866204" cy="5072399"/>
            <a:chOff x="10800" y="1686899"/>
            <a:chExt cx="7866204" cy="5072399"/>
          </a:xfrm>
        </p:grpSpPr>
        <p:sp>
          <p:nvSpPr>
            <p:cNvPr id="2" name="TextBox 1"/>
            <p:cNvSpPr txBox="1"/>
            <p:nvPr/>
          </p:nvSpPr>
          <p:spPr>
            <a:xfrm>
              <a:off x="10800" y="6236078"/>
              <a:ext cx="53517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n w="28575" cmpd="sng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Black"/>
                  <a:cs typeface="Arial Black"/>
                </a:rPr>
                <a:t>Earthway</a:t>
              </a:r>
              <a:r>
                <a:rPr lang="en-US" sz="2800" dirty="0" smtClean="0">
                  <a:ln w="28575" cmpd="sng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Black"/>
                  <a:cs typeface="Arial Black"/>
                </a:rPr>
                <a:t> Garden Seeder</a:t>
              </a:r>
              <a:endParaRPr lang="en-US" sz="2800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endParaRPr>
            </a:p>
          </p:txBody>
        </p:sp>
        <p:pic>
          <p:nvPicPr>
            <p:cNvPr id="9" name="Picture 8" descr="earthway-precision-garden-seeder1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945" l="10000" r="90000"/>
                      </a14:imgEffect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54367" y="1686899"/>
              <a:ext cx="6022637" cy="507239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864537"/>
            <a:ext cx="4538109" cy="316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46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369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5413"/>
                    </a14:imgEffect>
                    <a14:imgEffect>
                      <a14:saturation sat="122000"/>
                    </a14:imgEffect>
                    <a14:imgEffect>
                      <a14:brightnessContrast bright="1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3" r="17125" b="15913"/>
          <a:stretch/>
        </p:blipFill>
        <p:spPr>
          <a:xfrm>
            <a:off x="0" y="0"/>
            <a:ext cx="3107765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97377" y="286217"/>
            <a:ext cx="2598438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Mychorizal</a:t>
            </a:r>
          </a:p>
          <a:p>
            <a:r>
              <a:rPr lang="en-US" sz="4000" b="1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Inoculant</a:t>
            </a:r>
            <a:endParaRPr lang="en-US" sz="4000" b="1" dirty="0">
              <a:ln w="11430"/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274" y="152642"/>
            <a:ext cx="2558259" cy="37162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1" y="3868850"/>
            <a:ext cx="1980092" cy="2989150"/>
          </a:xfrm>
          <a:prstGeom prst="rect">
            <a:avLst/>
          </a:prstGeom>
        </p:spPr>
      </p:pic>
      <p:pic>
        <p:nvPicPr>
          <p:cNvPr id="5" name="Picture 4" descr="DSCF0365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8" t="4045" r="20015" b="6066"/>
          <a:stretch/>
        </p:blipFill>
        <p:spPr>
          <a:xfrm>
            <a:off x="4774092" y="2010746"/>
            <a:ext cx="4511314" cy="484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39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1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69495" y="126661"/>
            <a:ext cx="8971063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Root dip for transplants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Band Drench or powder seeds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1023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qua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11562" y="26402"/>
            <a:ext cx="3432438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Mychorizal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Advantage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953856"/>
            <a:ext cx="8333055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Transplant shock reduction</a:t>
            </a:r>
          </a:p>
          <a:p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Size &amp; number of fruit/veggies</a:t>
            </a:r>
          </a:p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Drought, Disease &amp; Pest resistance</a:t>
            </a:r>
          </a:p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Natural part of healthy soils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224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4968480" cy="34600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442" y="0"/>
            <a:ext cx="3962558" cy="6858000"/>
          </a:xfrm>
          <a:prstGeom prst="rect">
            <a:avLst/>
          </a:prstGeom>
        </p:spPr>
      </p:pic>
      <p:pic>
        <p:nvPicPr>
          <p:cNvPr id="6" name="Picture 5" descr="DSCF00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02" y="3076588"/>
            <a:ext cx="5041882" cy="378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6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nciscan Values class at Vil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16" y="0"/>
            <a:ext cx="5143500" cy="6858000"/>
          </a:xfrm>
          <a:prstGeom prst="rect">
            <a:avLst/>
          </a:prstGeom>
        </p:spPr>
      </p:pic>
      <p:pic>
        <p:nvPicPr>
          <p:cNvPr id="6" name="Picture 5" descr="DSCF031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8" t="1490" r="45400" b="-1490"/>
          <a:stretch/>
        </p:blipFill>
        <p:spPr>
          <a:xfrm>
            <a:off x="5027284" y="0"/>
            <a:ext cx="4116716" cy="69747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56457" y="0"/>
            <a:ext cx="253367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Garden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Carts &amp;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Trellises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16216" y="14623"/>
            <a:ext cx="501422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Thick planting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Thick Vegetation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Blocking weeds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440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327" y="123178"/>
            <a:ext cx="3382456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Trellises </a:t>
            </a:r>
          </a:p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Deer deterrents</a:t>
            </a:r>
          </a:p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Harvesting aids</a:t>
            </a:r>
          </a:p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Using cattle panels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48358" y="0"/>
            <a:ext cx="539121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Arial"/>
              <a:buChar char="•"/>
            </a:pP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Edible pod peas</a:t>
            </a:r>
          </a:p>
          <a:p>
            <a:pPr marL="685800" indent="-685800" algn="ctr">
              <a:buFont typeface="Arial"/>
              <a:buChar char="•"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Pole beans</a:t>
            </a:r>
          </a:p>
          <a:p>
            <a:pPr marL="685800" indent="-685800" algn="ctr">
              <a:buFont typeface="Arial"/>
              <a:buChar char="•"/>
            </a:pP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Cucumbers</a:t>
            </a:r>
          </a:p>
          <a:p>
            <a:pPr algn="ctr"/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5996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3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90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666" y="3270233"/>
            <a:ext cx="5476102" cy="35877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60511" cy="6858000"/>
          </a:xfrm>
          <a:prstGeom prst="rect">
            <a:avLst/>
          </a:prstGeom>
        </p:spPr>
      </p:pic>
      <p:pic>
        <p:nvPicPr>
          <p:cNvPr id="6" name="Picture 5" descr="DSCF0360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colorTemperature colorTemp="5522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11" y="-652119"/>
            <a:ext cx="5229803" cy="39223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60672" y="1662706"/>
            <a:ext cx="42498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 top soil left</a:t>
            </a:r>
          </a:p>
          <a:p>
            <a:pPr algn="ctr"/>
            <a:endParaRPr lang="en-US" sz="32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Conventional gardening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8808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39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7" r="14269"/>
          <a:stretch/>
        </p:blipFill>
        <p:spPr>
          <a:xfrm>
            <a:off x="4261469" y="1"/>
            <a:ext cx="5314458" cy="6857999"/>
          </a:xfrm>
          <a:prstGeom prst="rect">
            <a:avLst/>
          </a:prstGeom>
        </p:spPr>
      </p:pic>
      <p:pic>
        <p:nvPicPr>
          <p:cNvPr id="5" name="Picture 4" descr="DSCF039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402" r="11289" b="5941"/>
          <a:stretch/>
        </p:blipFill>
        <p:spPr>
          <a:xfrm>
            <a:off x="0" y="-1"/>
            <a:ext cx="4261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1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2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55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F01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4" name="Picture 3" descr="DSCF0124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21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41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6329" y="0"/>
            <a:ext cx="825083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Guide Wires for Raspberries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Asparagus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5257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3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52" y="0"/>
            <a:ext cx="5143500" cy="6858000"/>
          </a:xfrm>
          <a:prstGeom prst="rect">
            <a:avLst/>
          </a:prstGeom>
        </p:spPr>
      </p:pic>
      <p:pic>
        <p:nvPicPr>
          <p:cNvPr id="5" name="Picture 4" descr="DSCF0132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9109"/>
                    </a14:imgEffect>
                    <a14:imgEffect>
                      <a14:brightnessContrast bright="18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64" t="28427" r="-731" b="-2222"/>
          <a:stretch/>
        </p:blipFill>
        <p:spPr>
          <a:xfrm>
            <a:off x="4783737" y="612586"/>
            <a:ext cx="4471673" cy="6501632"/>
          </a:xfrm>
          <a:prstGeom prst="rect">
            <a:avLst/>
          </a:prstGeom>
          <a:ln w="28575" cmpd="sng">
            <a:noFill/>
          </a:ln>
        </p:spPr>
      </p:pic>
      <p:sp>
        <p:nvSpPr>
          <p:cNvPr id="6" name="Rectangle 5"/>
          <p:cNvSpPr/>
          <p:nvPr/>
        </p:nvSpPr>
        <p:spPr>
          <a:xfrm>
            <a:off x="4267015" y="-89120"/>
            <a:ext cx="51109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Tomato Hoops </a:t>
            </a:r>
          </a:p>
          <a:p>
            <a:pPr algn="ctr"/>
            <a:r>
              <a:rPr lang="en-US" sz="2800" b="1" dirty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Concrete reinforcement wire</a:t>
            </a:r>
          </a:p>
          <a:p>
            <a:pPr algn="ctr"/>
            <a:r>
              <a:rPr 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Staked with short garden posts</a:t>
            </a:r>
          </a:p>
        </p:txBody>
      </p:sp>
    </p:spTree>
    <p:extLst>
      <p:ext uri="{BB962C8B-B14F-4D97-AF65-F5344CB8AC3E}">
        <p14:creationId xmlns:p14="http://schemas.microsoft.com/office/powerpoint/2010/main" val="361708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F02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4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41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86" y="141138"/>
            <a:ext cx="42209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Limited Tilling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0577" y="3701088"/>
            <a:ext cx="2864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Raised beds – top 2 “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With Mantis tiller</a:t>
            </a:r>
            <a:endParaRPr lang="en-US" sz="2400" b="1" dirty="0">
              <a:solidFill>
                <a:srgbClr val="FFFF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48591" y="420760"/>
            <a:ext cx="8764760" cy="5723869"/>
            <a:chOff x="248591" y="420760"/>
            <a:chExt cx="8764760" cy="5723869"/>
          </a:xfrm>
        </p:grpSpPr>
        <p:sp>
          <p:nvSpPr>
            <p:cNvPr id="3" name="TextBox 2"/>
            <p:cNvSpPr txBox="1"/>
            <p:nvPr/>
          </p:nvSpPr>
          <p:spPr>
            <a:xfrm>
              <a:off x="4226251" y="420760"/>
              <a:ext cx="47871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FF00"/>
                  </a:solidFill>
                </a:rPr>
                <a:t>Mantis 4 cycle – 8 “</a:t>
              </a:r>
              <a:endParaRPr lang="en-US" sz="3200" b="1" dirty="0">
                <a:solidFill>
                  <a:srgbClr val="FFFF00"/>
                </a:solidFill>
              </a:endParaRPr>
            </a:p>
            <a:p>
              <a:r>
                <a:rPr lang="en-US" sz="3200" b="1" dirty="0" smtClean="0">
                  <a:solidFill>
                    <a:srgbClr val="FFFF00"/>
                  </a:solidFill>
                </a:rPr>
                <a:t>Sears 5 HP front tine – 14 “</a:t>
              </a:r>
              <a:endParaRPr lang="en-US" sz="3200" b="1" dirty="0">
                <a:solidFill>
                  <a:srgbClr val="FFFF00"/>
                </a:solidFill>
              </a:endParaRPr>
            </a:p>
          </p:txBody>
        </p:sp>
        <p:pic>
          <p:nvPicPr>
            <p:cNvPr id="8" name="Picture 7" descr="07129934000.jpe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66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8591" y="1257547"/>
              <a:ext cx="3977660" cy="419558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740" b="96614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56921" y="1257547"/>
              <a:ext cx="5021534" cy="4887082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21304" y="5321062"/>
            <a:ext cx="2105038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u="wavyHeavy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0000"/>
                  </a:solidFill>
                </a:uFill>
              </a:rPr>
              <a:t>Walkways</a:t>
            </a:r>
          </a:p>
          <a:p>
            <a:pPr algn="ctr"/>
            <a:r>
              <a:rPr lang="en-US" sz="2800" b="1" u="wavyHeavy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0000"/>
                  </a:solidFill>
                </a:uFill>
              </a:rPr>
              <a:t>6” deep with </a:t>
            </a:r>
          </a:p>
          <a:p>
            <a:pPr algn="ctr"/>
            <a:r>
              <a:rPr lang="en-US" sz="2800" b="1" u="wavyHeavy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0000"/>
                  </a:solidFill>
                </a:uFill>
              </a:rPr>
              <a:t>e</a:t>
            </a:r>
            <a:r>
              <a:rPr lang="en-US" sz="2800" b="1" u="wavyHeavy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0000"/>
                  </a:solidFill>
                </a:uFill>
              </a:rPr>
              <a:t>ither tiller</a:t>
            </a:r>
            <a:endParaRPr lang="en-US" sz="28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770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0_082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8" b="4084"/>
          <a:stretch/>
        </p:blipFill>
        <p:spPr>
          <a:xfrm>
            <a:off x="0" y="0"/>
            <a:ext cx="4238406" cy="6857999"/>
          </a:xfrm>
          <a:prstGeom prst="rect">
            <a:avLst/>
          </a:prstGeom>
        </p:spPr>
      </p:pic>
      <p:pic>
        <p:nvPicPr>
          <p:cNvPr id="5" name="Picture 4" descr="DSCF03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406" y="0"/>
            <a:ext cx="51435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112" y="0"/>
            <a:ext cx="42162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Sunflower fences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9828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3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66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2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85178" y="288831"/>
            <a:ext cx="45476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Deer Deterrent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5884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41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64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29344" y="3468464"/>
            <a:ext cx="3367228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Green manure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60882" y="4018642"/>
            <a:ext cx="5057507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Heavy Clay Loam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 horizon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9525" y="3328476"/>
            <a:ext cx="216818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Compost </a:t>
            </a:r>
          </a:p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Enriched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81079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25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51" b="23980"/>
          <a:stretch/>
        </p:blipFill>
        <p:spPr>
          <a:xfrm>
            <a:off x="0" y="-1"/>
            <a:ext cx="9144000" cy="707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62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367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6850" y="3452643"/>
            <a:ext cx="58062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cap="none" spc="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C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Buckwheat in Winter  </a:t>
            </a:r>
            <a:r>
              <a:rPr lang="en-US" sz="3600" cap="none" spc="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C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Squash</a:t>
            </a:r>
          </a:p>
          <a:p>
            <a:pPr algn="ctr"/>
            <a:r>
              <a:rPr lang="en-US" sz="360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Flax in potato patch</a:t>
            </a:r>
          </a:p>
        </p:txBody>
      </p:sp>
      <p:sp>
        <p:nvSpPr>
          <p:cNvPr id="3" name="Rectangle 2"/>
          <p:cNvSpPr/>
          <p:nvPr/>
        </p:nvSpPr>
        <p:spPr>
          <a:xfrm>
            <a:off x="514597" y="369608"/>
            <a:ext cx="76068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Green Manure as Weed deterrents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2371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42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46" y="4455391"/>
            <a:ext cx="3962400" cy="2044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4000"/>
                    </a14:imgEffect>
                    <a14:imgEffect>
                      <a14:sharpenSoften amount="26000"/>
                    </a14:imgEffect>
                    <a14:imgEffect>
                      <a14:brightnessContrast bright="3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6369627" y="122876"/>
            <a:ext cx="19050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0000" l="2667" r="99167">
                        <a14:foregroundMark x1="40333" y1="84833" x2="40333" y2="84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380000">
            <a:off x="1203038" y="-2886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33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ige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97" y="-613169"/>
            <a:ext cx="3854203" cy="5138937"/>
          </a:xfrm>
          <a:prstGeom prst="rect">
            <a:avLst/>
          </a:prstGeom>
        </p:spPr>
      </p:pic>
      <p:pic>
        <p:nvPicPr>
          <p:cNvPr id="7" name="Picture 6" descr="IMG_032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2" t="19798" r="15546" b="17243"/>
          <a:stretch/>
        </p:blipFill>
        <p:spPr>
          <a:xfrm>
            <a:off x="0" y="-59487"/>
            <a:ext cx="5422008" cy="4417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3384" y="3211836"/>
            <a:ext cx="3620616" cy="3646164"/>
          </a:xfrm>
          <a:prstGeom prst="rect">
            <a:avLst/>
          </a:prstGeom>
        </p:spPr>
      </p:pic>
      <p:pic>
        <p:nvPicPr>
          <p:cNvPr id="9" name="Picture 8" descr="IMG_032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5460"/>
            <a:ext cx="5523384" cy="41425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61932" y="2750171"/>
            <a:ext cx="3612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Composting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2286000" y="5588000"/>
            <a:ext cx="3003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Villa Kitchen scraps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Yard &amp; garden waste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886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020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86" r="5169"/>
          <a:stretch/>
        </p:blipFill>
        <p:spPr>
          <a:xfrm>
            <a:off x="-928817" y="0"/>
            <a:ext cx="5591143" cy="6858000"/>
          </a:xfrm>
          <a:prstGeom prst="rect">
            <a:avLst/>
          </a:prstGeom>
        </p:spPr>
      </p:pic>
      <p:pic>
        <p:nvPicPr>
          <p:cNvPr id="5" name="Picture 4" descr="Paige 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5"/>
          <a:stretch/>
        </p:blipFill>
        <p:spPr>
          <a:xfrm>
            <a:off x="4662326" y="0"/>
            <a:ext cx="4481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20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18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2" t="12559" r="23688" b="10165"/>
          <a:stretch/>
        </p:blipFill>
        <p:spPr>
          <a:xfrm>
            <a:off x="0" y="0"/>
            <a:ext cx="4554666" cy="5299530"/>
          </a:xfrm>
          <a:prstGeom prst="rect">
            <a:avLst/>
          </a:prstGeom>
        </p:spPr>
      </p:pic>
      <p:pic>
        <p:nvPicPr>
          <p:cNvPr id="7" name="Picture 6" descr="Compost tea 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33" y="2452672"/>
            <a:ext cx="5873767" cy="4405325"/>
          </a:xfrm>
          <a:prstGeom prst="rect">
            <a:avLst/>
          </a:prstGeom>
        </p:spPr>
      </p:pic>
      <p:pic>
        <p:nvPicPr>
          <p:cNvPr id="8" name="Picture 7" descr="Compost tea 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1" t="9367" r="35921" b="11442"/>
          <a:stretch/>
        </p:blipFill>
        <p:spPr>
          <a:xfrm rot="5400000" flipH="1">
            <a:off x="243511" y="3836749"/>
            <a:ext cx="2565818" cy="34766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742932"/>
            <a:ext cx="4390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COMPOST TEA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Picture 9" descr="Compost tea 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66" y="0"/>
            <a:ext cx="4589333" cy="326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84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88268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63448" y="4100779"/>
            <a:ext cx="47836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Foliar Feeding compost tea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Picture 15" descr="Compost tea 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2" r="22411"/>
          <a:stretch/>
        </p:blipFill>
        <p:spPr>
          <a:xfrm>
            <a:off x="3888268" y="-3"/>
            <a:ext cx="4447097" cy="39417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99178" y="5007545"/>
            <a:ext cx="2569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b="1" dirty="0" smtClean="0">
                <a:solidFill>
                  <a:srgbClr val="984807"/>
                </a:solidFill>
              </a:rPr>
              <a:t>DISEASE SUPPRESANT</a:t>
            </a:r>
          </a:p>
          <a:p>
            <a:pPr marL="285750" indent="-285750">
              <a:buFont typeface="Wingdings" charset="2"/>
              <a:buChar char="²"/>
            </a:pPr>
            <a:endParaRPr lang="en-US" b="1" dirty="0">
              <a:solidFill>
                <a:srgbClr val="984807"/>
              </a:solidFill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b="1" dirty="0" smtClean="0">
                <a:solidFill>
                  <a:srgbClr val="984807"/>
                </a:solidFill>
              </a:rPr>
              <a:t>FERTALIZER</a:t>
            </a:r>
            <a:endParaRPr lang="en-US" b="1" dirty="0">
              <a:solidFill>
                <a:srgbClr val="9848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66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1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52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1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14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0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3514" y="362001"/>
            <a:ext cx="5999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Companion Planting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9384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F0019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1000"/>
                    </a14:imgEffect>
                    <a14:imgEffect>
                      <a14:colorTemperature colorTemp="6283"/>
                    </a14:imgEffect>
                    <a14:imgEffect>
                      <a14:saturation sat="44000"/>
                    </a14:imgEffect>
                    <a14:imgEffect>
                      <a14:brightnessContrast bright="48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25" r="17812" b="16043"/>
          <a:stretch/>
        </p:blipFill>
        <p:spPr>
          <a:xfrm>
            <a:off x="1628741" y="0"/>
            <a:ext cx="7515259" cy="325287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3131110"/>
            <a:ext cx="8941766" cy="3726889"/>
            <a:chOff x="0" y="3131110"/>
            <a:chExt cx="8941766" cy="3726889"/>
          </a:xfrm>
        </p:grpSpPr>
        <p:pic>
          <p:nvPicPr>
            <p:cNvPr id="6" name="Picture 5" descr="DSCF0003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0" t="29925" r="9196" b="3289"/>
            <a:stretch/>
          </p:blipFill>
          <p:spPr>
            <a:xfrm>
              <a:off x="0" y="3131110"/>
              <a:ext cx="6419283" cy="372688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123544" y="3183295"/>
              <a:ext cx="2818222" cy="350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r>
                <a:rPr lang="en-US" dirty="0"/>
                <a:t>	</a:t>
              </a:r>
              <a:r>
                <a:rPr lang="en-US" sz="3200" b="1" dirty="0" smtClean="0"/>
                <a:t>Raised beds</a:t>
              </a:r>
            </a:p>
            <a:p>
              <a:endParaRPr lang="en-US" sz="2000" b="1" dirty="0" smtClean="0"/>
            </a:p>
            <a:p>
              <a:pPr marL="742950" lvl="1" indent="-285750">
                <a:buFont typeface="Wingdings" charset="2"/>
                <a:buChar char="Ø"/>
              </a:pPr>
              <a:r>
                <a:rPr lang="en-US" dirty="0" smtClean="0"/>
                <a:t> </a:t>
              </a:r>
              <a:r>
                <a:rPr lang="en-US" sz="2000" b="1" dirty="0" smtClean="0"/>
                <a:t>reduces soil compaction</a:t>
              </a:r>
            </a:p>
            <a:p>
              <a:pPr marL="742950" lvl="1" indent="-285750">
                <a:buFont typeface="Wingdings" charset="2"/>
                <a:buChar char="Ø"/>
              </a:pPr>
              <a:endParaRPr lang="en-US" sz="1200" b="1" dirty="0" smtClean="0"/>
            </a:p>
            <a:p>
              <a:pPr marL="800100" lvl="1" indent="-342900">
                <a:buFont typeface="Wingdings" charset="2"/>
                <a:buChar char="Ø"/>
              </a:pPr>
              <a:r>
                <a:rPr lang="en-US" sz="2000" b="1" dirty="0"/>
                <a:t> </a:t>
              </a:r>
              <a:r>
                <a:rPr lang="en-US" sz="2000" b="1" dirty="0" smtClean="0"/>
                <a:t>Improves soil drainage</a:t>
              </a:r>
              <a:endParaRPr lang="en-US" sz="2000" b="1" dirty="0"/>
            </a:p>
            <a:p>
              <a:pPr marL="742950" lvl="1" indent="-285750">
                <a:buFont typeface="Wingdings" charset="2"/>
                <a:buChar char="Ø"/>
              </a:pPr>
              <a:endParaRPr lang="en-US" sz="1200" b="1" dirty="0"/>
            </a:p>
            <a:p>
              <a:pPr marL="800100" lvl="1" indent="-342900">
                <a:buFont typeface="Wingdings" charset="2"/>
                <a:buChar char="Ø"/>
              </a:pPr>
              <a:r>
                <a:rPr lang="en-US" sz="2000" b="1" dirty="0" smtClean="0"/>
                <a:t> Increases soil humus</a:t>
              </a:r>
              <a:endParaRPr lang="en-US" sz="2000" b="1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52307" y="4696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5251" y="159513"/>
            <a:ext cx="4636043" cy="110799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38100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Growing Soil</a:t>
            </a:r>
            <a:endParaRPr lang="en-US" sz="6600" b="1" dirty="0">
              <a:ln w="38100" cmpd="sng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251" y="1478580"/>
            <a:ext cx="14847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Enriched </a:t>
            </a:r>
          </a:p>
          <a:p>
            <a:r>
              <a:rPr lang="en-US" sz="2800" b="1" dirty="0" smtClean="0"/>
              <a:t>5 years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35677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3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37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308" r="25335"/>
          <a:stretch/>
        </p:blipFill>
        <p:spPr>
          <a:xfrm>
            <a:off x="0" y="0"/>
            <a:ext cx="4924355" cy="6858000"/>
          </a:xfrm>
          <a:prstGeom prst="rect">
            <a:avLst/>
          </a:prstGeom>
        </p:spPr>
      </p:pic>
      <p:pic>
        <p:nvPicPr>
          <p:cNvPr id="5" name="Picture 4" descr="DSCF012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5" r="33354"/>
          <a:stretch/>
        </p:blipFill>
        <p:spPr>
          <a:xfrm>
            <a:off x="4775805" y="0"/>
            <a:ext cx="4368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67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394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1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3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87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3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4515" y="260340"/>
            <a:ext cx="41912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Crop Rotation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6906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3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957" y="0"/>
            <a:ext cx="5143500" cy="6858000"/>
          </a:xfrm>
          <a:prstGeom prst="rect">
            <a:avLst/>
          </a:prstGeom>
        </p:spPr>
      </p:pic>
      <p:pic>
        <p:nvPicPr>
          <p:cNvPr id="5" name="Picture 4" descr="DSCF036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r="15764"/>
          <a:stretch/>
        </p:blipFill>
        <p:spPr>
          <a:xfrm>
            <a:off x="4540066" y="0"/>
            <a:ext cx="3853947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330" y="261128"/>
            <a:ext cx="81904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Black Plastic to raise soil temperature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4604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966" y="0"/>
            <a:ext cx="5138595" cy="5129234"/>
          </a:xfrm>
          <a:prstGeom prst="rect">
            <a:avLst/>
          </a:prstGeom>
        </p:spPr>
      </p:pic>
      <p:pic>
        <p:nvPicPr>
          <p:cNvPr id="5" name="Picture 4" descr="DSCF0402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26" t="24596" r="13630" b="12500"/>
          <a:stretch/>
        </p:blipFill>
        <p:spPr>
          <a:xfrm>
            <a:off x="3707965" y="0"/>
            <a:ext cx="5767494" cy="4043995"/>
          </a:xfrm>
          <a:prstGeom prst="rect">
            <a:avLst/>
          </a:prstGeom>
        </p:spPr>
      </p:pic>
      <p:pic>
        <p:nvPicPr>
          <p:cNvPr id="6" name="Picture 5" descr="DSCF0002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29" y="3848962"/>
            <a:ext cx="4297371" cy="30090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129234"/>
            <a:ext cx="4846629" cy="1754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98480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Volunteers &amp; Interns</a:t>
            </a:r>
            <a:endParaRPr lang="en-US" sz="5400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rgbClr val="984807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5422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F02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87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40229" y="370227"/>
            <a:ext cx="43582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University Students</a:t>
            </a:r>
          </a:p>
        </p:txBody>
      </p:sp>
    </p:spTree>
    <p:extLst>
      <p:ext uri="{BB962C8B-B14F-4D97-AF65-F5344CB8AC3E}">
        <p14:creationId xmlns:p14="http://schemas.microsoft.com/office/powerpoint/2010/main" val="1549571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2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34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26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8" r="30553"/>
          <a:stretch/>
        </p:blipFill>
        <p:spPr>
          <a:xfrm>
            <a:off x="3547383" y="0"/>
            <a:ext cx="5445159" cy="6858000"/>
          </a:xfrm>
          <a:prstGeom prst="rect">
            <a:avLst/>
          </a:prstGeom>
        </p:spPr>
      </p:pic>
      <p:pic>
        <p:nvPicPr>
          <p:cNvPr id="5" name="Picture 4" descr="DSCF0178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06" r="16225"/>
          <a:stretch/>
        </p:blipFill>
        <p:spPr>
          <a:xfrm>
            <a:off x="0" y="0"/>
            <a:ext cx="3547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27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0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42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62811" y="5144179"/>
            <a:ext cx="6592069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Cardboard with Woodchips</a:t>
            </a:r>
            <a:endParaRPr lang="en-US" sz="44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3876" y="260534"/>
            <a:ext cx="2863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Mulching</a:t>
            </a:r>
          </a:p>
        </p:txBody>
      </p:sp>
    </p:spTree>
    <p:extLst>
      <p:ext uri="{BB962C8B-B14F-4D97-AF65-F5344CB8AC3E}">
        <p14:creationId xmlns:p14="http://schemas.microsoft.com/office/powerpoint/2010/main" val="2573799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F03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6222" y="1352050"/>
            <a:ext cx="5480850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Sisters &amp; affiliates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Garlic Harvest Day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8852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3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565" y="37542"/>
            <a:ext cx="23179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Digging 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1578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F03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87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0424" y="93241"/>
            <a:ext cx="38588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Transporting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7205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14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3" r="7711"/>
          <a:stretch/>
        </p:blipFill>
        <p:spPr>
          <a:xfrm>
            <a:off x="122551" y="0"/>
            <a:ext cx="3576579" cy="6858000"/>
          </a:xfrm>
          <a:prstGeom prst="rect">
            <a:avLst/>
          </a:prstGeom>
        </p:spPr>
      </p:pic>
      <p:pic>
        <p:nvPicPr>
          <p:cNvPr id="5" name="Picture 4" descr="DSCF0147.JPG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196" y="0"/>
            <a:ext cx="529780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45539" y="327179"/>
            <a:ext cx="4895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Curing &amp; Storing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6927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010.JPG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colorTemperature colorTemp="4529"/>
                    </a14:imgEffect>
                    <a14:imgEffect>
                      <a14:saturation sat="85000"/>
                    </a14:imgEffect>
                    <a14:imgEffect>
                      <a14:brightnessContrast bright="32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23921" y="-162698"/>
            <a:ext cx="5551219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Produce 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Used 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by</a:t>
            </a:r>
            <a:endParaRPr lang="en-US" sz="6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571500" indent="-571500" algn="ctr">
              <a:buFont typeface="Wingdings" charset="2"/>
              <a:buChar char="ü"/>
            </a:pP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Villa St. Joseph</a:t>
            </a:r>
          </a:p>
          <a:p>
            <a:pPr marL="571500" indent="-571500" algn="ctr">
              <a:buFont typeface="Wingdings" charset="2"/>
              <a:buChar char="ü"/>
            </a:pPr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St. Rose Convent</a:t>
            </a:r>
          </a:p>
          <a:p>
            <a:pPr marL="571500" indent="-571500" algn="ctr">
              <a:buFont typeface="Wingdings" charset="2"/>
              <a:buChar char="ü"/>
            </a:pP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Volunteers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5089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26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80357" y="112323"/>
            <a:ext cx="4784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Lead Harvesters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21810" y="5286002"/>
            <a:ext cx="601541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Pole Beans    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Raspberries</a:t>
            </a:r>
            <a:endParaRPr lang="en-US" sz="4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563 lbs. ------- 275 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</a:t>
            </a:r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bs.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679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4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 descr="DSCF039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8" r="30074"/>
          <a:stretch/>
        </p:blipFill>
        <p:spPr>
          <a:xfrm>
            <a:off x="4510870" y="0"/>
            <a:ext cx="463313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759" y="4122"/>
            <a:ext cx="40350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Villa Sister Visits 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4313" y="156522"/>
            <a:ext cx="42281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Viterbo U Interns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0907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42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67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252.JPG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colorTemperature colorTemp="4870"/>
                    </a14:imgEffect>
                    <a14:imgEffect>
                      <a14:saturation sat="86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55745"/>
            <a:ext cx="5241452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Identifying Labels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For Visitors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6628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406.JPG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colorTemperature colorTemp="4543"/>
                    </a14:imgEffect>
                    <a14:imgEffect>
                      <a14:saturation sat="78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4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4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38164" y="4062700"/>
            <a:ext cx="4167202" cy="27699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Mulch we use</a:t>
            </a:r>
          </a:p>
          <a:p>
            <a:pPr marL="685800" indent="-685800" algn="ctr">
              <a:buFont typeface="Arial"/>
              <a:buChar char="•"/>
            </a:pP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Old Hay</a:t>
            </a:r>
          </a:p>
          <a:p>
            <a:pPr marL="685800" indent="-685800" algn="ctr">
              <a:buFont typeface="Arial"/>
              <a:buChar char="•"/>
            </a:pPr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Straw</a:t>
            </a:r>
          </a:p>
          <a:p>
            <a:pPr marL="685800" indent="-685800" algn="ctr">
              <a:buFont typeface="Arial"/>
              <a:buChar char="•"/>
            </a:pP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Cardboard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45114" y="1219590"/>
            <a:ext cx="356025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Honey Bees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for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Pollination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3015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colorTemperature colorTemp="6935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11320"/>
            <a:ext cx="9144000" cy="60466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090" y="72835"/>
            <a:ext cx="8632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Villa Sister Volunteers shucking the Popcorn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08158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30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t="-81" r="195" b="-1"/>
          <a:stretch/>
        </p:blipFill>
        <p:spPr>
          <a:xfrm>
            <a:off x="-121775" y="0"/>
            <a:ext cx="926577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20154" y="249200"/>
            <a:ext cx="6503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Annual Harvest Meals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6748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10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273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colorTemperature colorTemp="4109"/>
                    </a14:imgEffect>
                    <a14:imgEffect>
                      <a14:saturation sat="70000"/>
                    </a14:imgEffect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892" y="182960"/>
            <a:ext cx="6974385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Lead Harvesters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Celebrating the Harvest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0333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2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85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02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14712" r="12899" b="25400"/>
          <a:stretch/>
        </p:blipFill>
        <p:spPr>
          <a:xfrm rot="19080000">
            <a:off x="86091" y="512377"/>
            <a:ext cx="6255250" cy="4107084"/>
          </a:xfrm>
          <a:prstGeom prst="rect">
            <a:avLst/>
          </a:prstGeom>
        </p:spPr>
      </p:pic>
      <p:pic>
        <p:nvPicPr>
          <p:cNvPr id="5" name="Picture 4" descr="DSC0422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9" t="6058" r="11991" b="34747"/>
          <a:stretch/>
        </p:blipFill>
        <p:spPr>
          <a:xfrm>
            <a:off x="3895741" y="2798396"/>
            <a:ext cx="5352564" cy="40596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21367" y="189942"/>
            <a:ext cx="316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Aesthetics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854" y="189942"/>
            <a:ext cx="12477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3401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F038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7" t="10431" r="24852" b="9527"/>
          <a:stretch/>
        </p:blipFill>
        <p:spPr>
          <a:xfrm>
            <a:off x="0" y="2566156"/>
            <a:ext cx="4460012" cy="4438700"/>
          </a:xfrm>
          <a:prstGeom prst="rect">
            <a:avLst/>
          </a:prstGeom>
        </p:spPr>
      </p:pic>
      <p:pic>
        <p:nvPicPr>
          <p:cNvPr id="4" name="Picture 3" descr="DSC0428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6" t="32973" b="11351"/>
          <a:stretch/>
        </p:blipFill>
        <p:spPr>
          <a:xfrm>
            <a:off x="-50213" y="0"/>
            <a:ext cx="7369564" cy="3818214"/>
          </a:xfrm>
          <a:prstGeom prst="rect">
            <a:avLst/>
          </a:prstGeom>
        </p:spPr>
      </p:pic>
      <p:pic>
        <p:nvPicPr>
          <p:cNvPr id="5" name="Picture 4" descr="DSCF025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460012" y="3345009"/>
            <a:ext cx="4683988" cy="3512991"/>
          </a:xfrm>
          <a:prstGeom prst="rect">
            <a:avLst/>
          </a:prstGeom>
        </p:spPr>
      </p:pic>
      <p:pic>
        <p:nvPicPr>
          <p:cNvPr id="6" name="Picture 5" descr="DSCF0396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5" t="32060" r="38777"/>
          <a:stretch/>
        </p:blipFill>
        <p:spPr>
          <a:xfrm>
            <a:off x="6443204" y="-167983"/>
            <a:ext cx="2846490" cy="351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44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127.JPG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13"/>
                    </a14:imgEffect>
                    <a14:imgEffect>
                      <a14:saturation sat="82000"/>
                    </a14:imgEffect>
                    <a14:imgEffect>
                      <a14:brightnessContrast bright="-3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65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0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65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0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54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0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89548" y="115521"/>
            <a:ext cx="439094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 algn="ctr">
              <a:buFont typeface="Wingdings" charset="2"/>
              <a:buChar char="Ø"/>
            </a:pPr>
            <a:r>
              <a:rPr lang="en-US" sz="3200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Prevents </a:t>
            </a:r>
            <a:r>
              <a:rPr lang="en-US" sz="3200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weed growth</a:t>
            </a:r>
          </a:p>
          <a:p>
            <a:pPr marL="457200" indent="-457200" algn="ctr">
              <a:buFont typeface="Wingdings" charset="2"/>
              <a:buChar char="Ø"/>
            </a:pPr>
            <a:r>
              <a:rPr lang="en-US" sz="3200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Soil flora &amp; fauna food</a:t>
            </a:r>
          </a:p>
          <a:p>
            <a:pPr marL="457200" indent="-457200" algn="ctr">
              <a:buFont typeface="Wingdings" charset="2"/>
              <a:buChar char="Ø"/>
            </a:pPr>
            <a:r>
              <a:rPr lang="en-US" sz="3200" cap="none" spc="0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Prevents soil erosion</a:t>
            </a:r>
          </a:p>
          <a:p>
            <a:pPr marL="457200" indent="-457200" algn="ctr">
              <a:buFont typeface="Wingdings" charset="2"/>
              <a:buChar char="Ø"/>
            </a:pPr>
            <a:r>
              <a:rPr lang="en-US" sz="3200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Retains soil moisture</a:t>
            </a:r>
          </a:p>
          <a:p>
            <a:pPr marL="457200" indent="-457200" algn="ctr">
              <a:buFont typeface="Wingdings" charset="2"/>
              <a:buChar char="Ø"/>
            </a:pPr>
            <a:r>
              <a:rPr lang="en-US" sz="3200" cap="none" spc="0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Increases soil humus</a:t>
            </a:r>
          </a:p>
        </p:txBody>
      </p:sp>
      <p:sp>
        <p:nvSpPr>
          <p:cNvPr id="2" name="Rectangle 1"/>
          <p:cNvSpPr/>
          <p:nvPr/>
        </p:nvSpPr>
        <p:spPr>
          <a:xfrm>
            <a:off x="190919" y="323426"/>
            <a:ext cx="3797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Why Mulch?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912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29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r="11448"/>
          <a:stretch/>
        </p:blipFill>
        <p:spPr>
          <a:xfrm>
            <a:off x="0" y="0"/>
            <a:ext cx="3941537" cy="6858000"/>
          </a:xfrm>
          <a:prstGeom prst="rect">
            <a:avLst/>
          </a:prstGeom>
        </p:spPr>
      </p:pic>
      <p:pic>
        <p:nvPicPr>
          <p:cNvPr id="5" name="Picture 4" descr="DSCF01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53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80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0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6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9777" y="403945"/>
            <a:ext cx="59702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cap="all" dirty="0" smtClean="0">
                <a:ln/>
                <a:solidFill>
                  <a:srgbClr val="008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halkboard"/>
                <a:cs typeface="Chalkboard"/>
              </a:rPr>
              <a:t>FSPA Organic</a:t>
            </a:r>
          </a:p>
          <a:p>
            <a:pPr algn="ctr"/>
            <a:r>
              <a:rPr lang="en-US" sz="5400" b="1" cap="all" dirty="0" smtClean="0">
                <a:ln/>
                <a:solidFill>
                  <a:srgbClr val="008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halkboard"/>
                <a:cs typeface="Chalkboard"/>
              </a:rPr>
              <a:t>Garden</a:t>
            </a:r>
          </a:p>
          <a:p>
            <a:pPr algn="ctr"/>
            <a:r>
              <a:rPr lang="en-US" sz="5400" b="1" cap="all" dirty="0" smtClean="0">
                <a:ln/>
                <a:solidFill>
                  <a:srgbClr val="008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halkboard"/>
                <a:cs typeface="Chalkboard"/>
              </a:rPr>
              <a:t>Welcomes </a:t>
            </a:r>
          </a:p>
          <a:p>
            <a:pPr algn="ctr"/>
            <a:r>
              <a:rPr lang="en-US" sz="5400" b="1" cap="all" dirty="0" smtClean="0">
                <a:ln/>
                <a:solidFill>
                  <a:srgbClr val="008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halkboard"/>
                <a:cs typeface="Chalkboard"/>
              </a:rPr>
              <a:t>Visitors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4685" y="3953127"/>
            <a:ext cx="3469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hlinkClick r:id="rId2"/>
              </a:rPr>
              <a:t>lslinger@fspa.org</a:t>
            </a:r>
            <a:endParaRPr lang="en-US" sz="3600" dirty="0" smtClean="0"/>
          </a:p>
          <a:p>
            <a:pPr algn="ctr"/>
            <a:r>
              <a:rPr lang="en-US" sz="3600" dirty="0" smtClean="0"/>
              <a:t>608-797-5269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59983" y="5509743"/>
            <a:ext cx="225464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Stargazing event</a:t>
            </a:r>
          </a:p>
          <a:p>
            <a:r>
              <a:rPr lang="en-US" sz="2400" dirty="0" smtClean="0"/>
              <a:t>  Sept. 17, 2011</a:t>
            </a:r>
          </a:p>
          <a:p>
            <a:r>
              <a:rPr lang="en-US" sz="2400" dirty="0" smtClean="0"/>
              <a:t>6:00 – 10 p.m.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85131" y="5330080"/>
            <a:ext cx="546816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/>
              <a:t>Garden tours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/>
              <a:t>W</a:t>
            </a:r>
            <a:r>
              <a:rPr lang="en-US" dirty="0" smtClean="0"/>
              <a:t>oods </a:t>
            </a:r>
            <a:r>
              <a:rPr lang="en-US" dirty="0"/>
              <a:t>hike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Natural Cemetery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Stars, Planets &amp; Constellation, etc. Telescope Viewing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 by La Crosse Area Amateur Astronomy Association 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561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41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3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1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08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1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13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82675" y="2967335"/>
            <a:ext cx="137865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36 inches</a:t>
            </a:r>
            <a:endParaRPr lang="en-US" sz="2400" b="1" cap="none" spc="0" dirty="0">
              <a:ln w="317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82675" y="5193147"/>
            <a:ext cx="138511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18 Inches</a:t>
            </a:r>
            <a:endParaRPr lang="en-US" sz="2400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6769" y="369608"/>
            <a:ext cx="59535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Mulching Walkways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686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495</Words>
  <Application>Microsoft Macintosh PowerPoint</Application>
  <PresentationFormat>On-screen Show (4:3)</PresentationFormat>
  <Paragraphs>181</Paragraphs>
  <Slides>85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personal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Slinger</dc:creator>
  <cp:lastModifiedBy>Lucy Slinger</cp:lastModifiedBy>
  <cp:revision>70</cp:revision>
  <dcterms:created xsi:type="dcterms:W3CDTF">2011-03-09T17:16:59Z</dcterms:created>
  <dcterms:modified xsi:type="dcterms:W3CDTF">2011-03-11T02:26:58Z</dcterms:modified>
</cp:coreProperties>
</file>